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849" r:id="rId2"/>
  </p:sldMasterIdLst>
  <p:notesMasterIdLst>
    <p:notesMasterId r:id="rId37"/>
  </p:notesMasterIdLst>
  <p:sldIdLst>
    <p:sldId id="261" r:id="rId3"/>
    <p:sldId id="260" r:id="rId4"/>
    <p:sldId id="294" r:id="rId5"/>
    <p:sldId id="295" r:id="rId6"/>
    <p:sldId id="257" r:id="rId7"/>
    <p:sldId id="273" r:id="rId8"/>
    <p:sldId id="292" r:id="rId9"/>
    <p:sldId id="269" r:id="rId10"/>
    <p:sldId id="278" r:id="rId11"/>
    <p:sldId id="275" r:id="rId12"/>
    <p:sldId id="271" r:id="rId13"/>
    <p:sldId id="270" r:id="rId14"/>
    <p:sldId id="276" r:id="rId15"/>
    <p:sldId id="274" r:id="rId16"/>
    <p:sldId id="280" r:id="rId17"/>
    <p:sldId id="281" r:id="rId18"/>
    <p:sldId id="285" r:id="rId19"/>
    <p:sldId id="286" r:id="rId20"/>
    <p:sldId id="288" r:id="rId21"/>
    <p:sldId id="287" r:id="rId22"/>
    <p:sldId id="289" r:id="rId23"/>
    <p:sldId id="282" r:id="rId24"/>
    <p:sldId id="283" r:id="rId25"/>
    <p:sldId id="284" r:id="rId26"/>
    <p:sldId id="290" r:id="rId27"/>
    <p:sldId id="291" r:id="rId28"/>
    <p:sldId id="293" r:id="rId29"/>
    <p:sldId id="258" r:id="rId30"/>
    <p:sldId id="259" r:id="rId31"/>
    <p:sldId id="279" r:id="rId32"/>
    <p:sldId id="262" r:id="rId33"/>
    <p:sldId id="265" r:id="rId34"/>
    <p:sldId id="263" r:id="rId35"/>
    <p:sldId id="26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028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3F198-51D7-486A-832F-DE45239E089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91F9F-C3C7-47D8-9E12-B121C1914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5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https://softwareconnect.com/etl-tools/powercenter/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8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https://softwareconnect.com/etl-tools/powercenter/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4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7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https://wiki.pentaho.com/display/BAD/About+Kettle+and+Big+Data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2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https://www.comworld.co.kr/news/articleView.html?idxno=49296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05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https://www.comworld.co.kr/news/articleView.html?idxno=49296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9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http://www.metabuild.co.kr/Product.do?value=1&amp;sub=2&amp;tab=4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93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https://www.gov-ncloud.com/marketplace/innoQuartz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9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https://zdnet.co.kr/view/?no=20170913161504</a:t>
            </a:r>
          </a:p>
          <a:p>
            <a:endParaRPr lang="en-US" altLang="ko-KR" dirty="0"/>
          </a:p>
          <a:p>
            <a:r>
              <a:rPr lang="en-US" altLang="ko-KR" dirty="0"/>
              <a:t>https://m.ex-em.com/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5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https://www.youtube.com/watch?v=6FA013PmBdM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9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https://ibm.github.io/datastage-standalone-workshop/lab-db2/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29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91F9F-C3C7-47D8-9E12-B121C19142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22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4E6D5-B977-429E-B67B-B56CE5341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A998E-7A9A-46A3-A8EB-A6734EAD0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3B7CD-15CD-4B35-AC99-494C87EE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FAE1D-F11D-4A0C-9EA5-7F363325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5D884-7994-4389-B97B-DD693BD1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9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9E528-2739-4F20-9046-02451B39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9653-627C-4DE9-A9A5-C57877FA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AD71A-5518-4BD5-AAF8-E3EEE3F0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528B1-C8CF-4473-9CC1-2AF6B079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63282-AD05-48A1-A8AC-BE6302F5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AEFF-5671-4732-B308-12AB8412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A960FC-40BA-493B-B8EC-334C7AE75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81673-4FA4-47DB-8ADA-A3AE1792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9C22A-E230-4D9F-82A9-4D4E9F48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DC571-5BCC-42B2-9353-1BD11BDF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0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14DC1-409F-408A-AE21-DBA50E66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5043A-FD68-43A3-8859-56F5B230E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87912-B17E-48ED-A207-3983014B0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29562-2AB6-4FF1-B328-B16786D1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5ABAA-31E1-48EE-9ABC-76C41745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4B737-1730-400A-A849-B7C2EA4C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59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CBC9A-9974-4E4E-9AC5-EA0B60B5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CEBE8-A1E3-439A-8FA0-B267E529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685CE-C446-470E-AFEB-53939795B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52C07F-31A4-4EB2-A045-D3E793E06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F9BAFB-F2EB-4FAC-9F42-CCB095392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ECAB52-6524-4764-88CE-27FADC17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C8D108-40EA-4273-81D8-D7873D02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3CF922-0AA9-43BA-8B29-4EF386D4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7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43559-51CC-4362-AE29-4FA0C5FF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8F0DA7-099F-475B-9DA8-B1C269A9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072BB-0855-4831-A80B-F32F49E0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A21010-10DB-4833-BB88-F3E62C6F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CA777B-0B4C-4BAB-BFCA-66E904F1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C1BAB9-AB3F-4B25-80A9-1735AF08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ABA63-E2B0-446D-879B-F89F8F2B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7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67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65DE3-34EB-4800-8284-7968A458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C6607-AB6B-4A26-A856-7C3F8A83E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5660CD-542E-4479-B74F-BB279C918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EA3EE6-02C7-46F7-A18C-650FED31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410412-6AC6-4BDC-BFF5-D8C62C85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17199-85B0-43A7-8E3E-73689999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7315F-A5FC-46FC-B12E-A9B3962D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7C6D60-CA93-4337-9E20-2DD99E569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CCDAC6-48A8-43D1-9E61-03E063A24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50C31-0AA0-46AA-8F40-2624646C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5C0536-3DFF-469A-878A-D32C309A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D7ABA-9D21-454E-92D6-2FD60831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29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9B3B7-092D-4892-91A8-75CF0E09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425EB-8B0A-4B5D-B3B8-FD8DA77A5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1B1B8-869F-4ABF-BA97-DF9EBADB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9D978-B22D-4066-8150-B0136CFA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CF7C8-EA62-4C0C-B41C-6146D659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17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E4B8F2-9DA5-4788-A665-2EF66E99B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9C7AC7-3F5A-44BA-A4C1-05100B26C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75BAC7-E534-4971-8DA5-7A9F36FD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0B76C-036C-4C60-A842-16588FCF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2BCDF-FCC8-44DB-A12D-A2704AF6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0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3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0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2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0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4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27" r:id="rId4"/>
    <p:sldLayoutId id="2147483728" r:id="rId5"/>
    <p:sldLayoutId id="2147483729" r:id="rId6"/>
    <p:sldLayoutId id="2147483734" r:id="rId7"/>
    <p:sldLayoutId id="2147483730" r:id="rId8"/>
    <p:sldLayoutId id="2147483731" r:id="rId9"/>
    <p:sldLayoutId id="2147483732" r:id="rId10"/>
    <p:sldLayoutId id="2147483733" r:id="rId11"/>
    <p:sldLayoutId id="2147483735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E90B13-7EEE-4D69-B7F0-DB9E7E66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6B434-3DF6-4577-97B3-D81566536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0E9B6-A5F5-405C-8573-A13F6C09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8368A-CF47-4663-9C62-FB79B8A61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2F697-71BD-4366-97B9-2EF6D78D7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65998-80C9-48D6-9759-D18874B6A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iShark</a:t>
            </a:r>
            <a:r>
              <a:rPr lang="en-US" altLang="ko-KR" dirty="0"/>
              <a:t> Web Viewer </a:t>
            </a:r>
            <a:r>
              <a:rPr lang="en-US" altLang="ko-KR" dirty="0" err="1"/>
              <a:t>Benchamarking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392062-62C7-43B9-90CE-D9D0724D3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유혜정</a:t>
            </a:r>
          </a:p>
        </p:txBody>
      </p:sp>
    </p:spTree>
    <p:extLst>
      <p:ext uri="{BB962C8B-B14F-4D97-AF65-F5344CB8AC3E}">
        <p14:creationId xmlns:p14="http://schemas.microsoft.com/office/powerpoint/2010/main" val="305095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9266E551-CEA9-4D5D-8B10-49C4EFA3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03" y="3262766"/>
            <a:ext cx="6566188" cy="3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10BE8-37A9-40DA-863B-42DA5D99D1F0}"/>
              </a:ext>
            </a:extLst>
          </p:cNvPr>
          <p:cNvSpPr txBox="1"/>
          <p:nvPr/>
        </p:nvSpPr>
        <p:spPr>
          <a:xfrm>
            <a:off x="863312" y="758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indigo </a:t>
            </a:r>
            <a:r>
              <a:rPr lang="en-US" altLang="ko-KR" dirty="0" err="1"/>
              <a:t>esb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E2D499-FCFD-4A7F-A375-D8700129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69620"/>
            <a:ext cx="6566188" cy="31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9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57609B-7B35-444C-99A3-6EE7837D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28"/>
            <a:ext cx="12192000" cy="6448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0D135-683D-4613-8A48-C55A20409BC0}"/>
              </a:ext>
            </a:extLst>
          </p:cNvPr>
          <p:cNvSpPr txBox="1"/>
          <p:nvPr/>
        </p:nvSpPr>
        <p:spPr>
          <a:xfrm>
            <a:off x="413599" y="204928"/>
            <a:ext cx="323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 err="1"/>
              <a:t>InnoQuartz</a:t>
            </a:r>
            <a:r>
              <a:rPr lang="en-US" altLang="ko-KR" dirty="0"/>
              <a:t> IQ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23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8DDBB14D-FF71-4DE5-A779-88B19C499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167" y1="67367" x2="49167" y2="77060"/>
                        <a14:foregroundMark x1="32583" y1="77948" x2="48917" y2="77706"/>
                        <a14:foregroundMark x1="48917" y1="77706" x2="65714" y2="78664"/>
                        <a14:backgroundMark x1="43583" y1="80048" x2="49583" y2="79887"/>
                        <a14:backgroundMark x1="67583" y1="79321" x2="69250" y2="79241"/>
                        <a14:backgroundMark x1="67917" y1="79160" x2="66250" y2="79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17034" r="10623" b="19828"/>
          <a:stretch/>
        </p:blipFill>
        <p:spPr bwMode="auto">
          <a:xfrm>
            <a:off x="166254" y="1174375"/>
            <a:ext cx="6499413" cy="53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C7ED05-84CC-42FD-819A-BA344BE45C33}"/>
              </a:ext>
            </a:extLst>
          </p:cNvPr>
          <p:cNvSpPr txBox="1"/>
          <p:nvPr/>
        </p:nvSpPr>
        <p:spPr>
          <a:xfrm>
            <a:off x="6785264" y="1582340"/>
            <a:ext cx="54067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전체 ETL </a:t>
            </a:r>
            <a:r>
              <a:rPr lang="ko-KR" altLang="en-US" dirty="0" err="1"/>
              <a:t>Job</a:t>
            </a:r>
            <a:r>
              <a:rPr lang="ko-KR" altLang="en-US" dirty="0"/>
              <a:t> 현황</a:t>
            </a:r>
          </a:p>
          <a:p>
            <a:r>
              <a:rPr lang="ko-KR" altLang="en-US" dirty="0"/>
              <a:t>전제 등록 건수, 활성화, 정지 및 실행건수 현황</a:t>
            </a:r>
          </a:p>
          <a:p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IQ Server 리소스 모니터링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일별 </a:t>
            </a:r>
            <a:r>
              <a:rPr lang="ko-KR" altLang="en-US" dirty="0" err="1"/>
              <a:t>Job</a:t>
            </a:r>
            <a:r>
              <a:rPr lang="ko-KR" altLang="en-US" dirty="0"/>
              <a:t> 실행 통계 수치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Job</a:t>
            </a:r>
            <a:r>
              <a:rPr lang="ko-KR" altLang="en-US" dirty="0"/>
              <a:t> 수행 예측</a:t>
            </a:r>
          </a:p>
          <a:p>
            <a:r>
              <a:rPr lang="ko-KR" altLang="en-US" dirty="0" err="1"/>
              <a:t>Job</a:t>
            </a:r>
            <a:r>
              <a:rPr lang="ko-KR" altLang="en-US" dirty="0"/>
              <a:t> 평균 수행 이력을 분석</a:t>
            </a:r>
          </a:p>
          <a:p>
            <a:r>
              <a:rPr lang="ko-KR" altLang="en-US" dirty="0"/>
              <a:t>향후 이상 징후를 확인</a:t>
            </a:r>
          </a:p>
          <a:p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Job의</a:t>
            </a:r>
            <a:r>
              <a:rPr lang="ko-KR" altLang="en-US" dirty="0"/>
              <a:t> 실시간 모니터링</a:t>
            </a:r>
          </a:p>
          <a:p>
            <a:r>
              <a:rPr lang="ko-KR" altLang="en-US" dirty="0" err="1"/>
              <a:t>잡의</a:t>
            </a:r>
            <a:r>
              <a:rPr lang="ko-KR" altLang="en-US" dirty="0"/>
              <a:t> 상태확인 (실패, 성공, 실행 중, 중지)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EA53-3C70-4FE1-86A4-91EE20DE0109}"/>
              </a:ext>
            </a:extLst>
          </p:cNvPr>
          <p:cNvSpPr txBox="1"/>
          <p:nvPr/>
        </p:nvSpPr>
        <p:spPr>
          <a:xfrm>
            <a:off x="1219200" y="510988"/>
            <a:ext cx="241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InnoQuartz</a:t>
            </a:r>
            <a:r>
              <a:rPr lang="en-US" altLang="ko-KR" dirty="0"/>
              <a:t> IQ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24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E6C9149-04CB-4ABE-B91E-007F206A4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0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92174F6-A542-4E0C-9F8D-527E85C9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68148" cy="472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BBEE997-89FC-47B2-86AB-DEAA0190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953" y="2618544"/>
            <a:ext cx="7318089" cy="40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6E7CF6-081C-4FF8-8751-7C4BB3C3169E}"/>
              </a:ext>
            </a:extLst>
          </p:cNvPr>
          <p:cNvSpPr txBox="1"/>
          <p:nvPr/>
        </p:nvSpPr>
        <p:spPr>
          <a:xfrm>
            <a:off x="498763" y="8918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 </a:t>
            </a:r>
            <a:r>
              <a:rPr lang="ko-KR" altLang="en-US" dirty="0" err="1"/>
              <a:t>엑셈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1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BD1E4F-F2F6-4AA9-A125-8152C470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60"/>
            <a:ext cx="12192000" cy="6455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D1EBD-6A89-47CA-B18C-BE22462551F0}"/>
              </a:ext>
            </a:extLst>
          </p:cNvPr>
          <p:cNvSpPr txBox="1"/>
          <p:nvPr/>
        </p:nvSpPr>
        <p:spPr>
          <a:xfrm>
            <a:off x="270163" y="20146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외산 기업 선정기준 </a:t>
            </a:r>
            <a:r>
              <a:rPr lang="en-US" altLang="ko-KR" dirty="0"/>
              <a:t>–</a:t>
            </a:r>
            <a:r>
              <a:rPr lang="ko-KR" altLang="en-US" dirty="0"/>
              <a:t>구글 트렌드</a:t>
            </a:r>
          </a:p>
        </p:txBody>
      </p:sp>
    </p:spTree>
    <p:extLst>
      <p:ext uri="{BB962C8B-B14F-4D97-AF65-F5344CB8AC3E}">
        <p14:creationId xmlns:p14="http://schemas.microsoft.com/office/powerpoint/2010/main" val="4469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94780E-E623-4D6B-9C84-10812243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478"/>
            <a:ext cx="12192000" cy="4755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C1F41-635D-4EFF-B09B-0C7DCFD38FD1}"/>
              </a:ext>
            </a:extLst>
          </p:cNvPr>
          <p:cNvSpPr txBox="1"/>
          <p:nvPr/>
        </p:nvSpPr>
        <p:spPr>
          <a:xfrm>
            <a:off x="270163" y="20146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외산 기업 선정기준 </a:t>
            </a:r>
            <a:r>
              <a:rPr lang="en-US" altLang="ko-KR" dirty="0"/>
              <a:t>–</a:t>
            </a:r>
            <a:r>
              <a:rPr lang="ko-KR" altLang="en-US" dirty="0"/>
              <a:t>구글 트렌드</a:t>
            </a:r>
          </a:p>
        </p:txBody>
      </p:sp>
    </p:spTree>
    <p:extLst>
      <p:ext uri="{BB962C8B-B14F-4D97-AF65-F5344CB8AC3E}">
        <p14:creationId xmlns:p14="http://schemas.microsoft.com/office/powerpoint/2010/main" val="20843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A9BA8-F01F-490E-B41D-3666C41468A7}"/>
              </a:ext>
            </a:extLst>
          </p:cNvPr>
          <p:cNvSpPr txBox="1"/>
          <p:nvPr/>
        </p:nvSpPr>
        <p:spPr>
          <a:xfrm>
            <a:off x="561109" y="33250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IBM </a:t>
            </a:r>
            <a:r>
              <a:rPr lang="en-US" altLang="ko-KR" dirty="0" err="1"/>
              <a:t>datastage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2B20E-2745-4EAA-83CA-FDB002CB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8" y="1618549"/>
            <a:ext cx="5988244" cy="3494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32A69C-1588-45F9-A0AD-3AE548C15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63" y="1618549"/>
            <a:ext cx="6072089" cy="36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A9BA8-F01F-490E-B41D-3666C41468A7}"/>
              </a:ext>
            </a:extLst>
          </p:cNvPr>
          <p:cNvSpPr txBox="1"/>
          <p:nvPr/>
        </p:nvSpPr>
        <p:spPr>
          <a:xfrm>
            <a:off x="561109" y="33250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IBM </a:t>
            </a:r>
            <a:r>
              <a:rPr lang="en-US" altLang="ko-KR" dirty="0" err="1"/>
              <a:t>datastage</a:t>
            </a:r>
            <a:endParaRPr lang="ko-KR" altLang="en-US" dirty="0"/>
          </a:p>
        </p:txBody>
      </p:sp>
      <p:pic>
        <p:nvPicPr>
          <p:cNvPr id="11266" name="Picture 2" descr="Add join and aggregator">
            <a:extLst>
              <a:ext uri="{FF2B5EF4-FFF2-40B4-BE49-F238E27FC236}">
                <a16:creationId xmlns:a16="http://schemas.microsoft.com/office/drawing/2014/main" id="{B67D08BB-84FA-49F9-9991-934255E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9" y="701841"/>
            <a:ext cx="6904228" cy="31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ggregator - 2 - add calculation">
            <a:extLst>
              <a:ext uri="{FF2B5EF4-FFF2-40B4-BE49-F238E27FC236}">
                <a16:creationId xmlns:a16="http://schemas.microsoft.com/office/drawing/2014/main" id="{2FD51647-5D05-4068-9E6D-E9E868F97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01" y="3067235"/>
            <a:ext cx="7855527" cy="36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85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8E43F-2658-4214-AED8-2A954FDF13B8}"/>
              </a:ext>
            </a:extLst>
          </p:cNvPr>
          <p:cNvSpPr txBox="1"/>
          <p:nvPr/>
        </p:nvSpPr>
        <p:spPr>
          <a:xfrm>
            <a:off x="103909" y="311727"/>
            <a:ext cx="15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PowerCenter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01AA4-3BD1-4BBE-B722-E2B7E42D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4" y="914398"/>
            <a:ext cx="6458140" cy="361294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703F7DF-977E-4B0F-8CF2-0062F7AB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609" y="3052501"/>
            <a:ext cx="6832723" cy="34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99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B4B6DE-E8F1-41B0-899F-DF052892DBE9}"/>
              </a:ext>
            </a:extLst>
          </p:cNvPr>
          <p:cNvSpPr txBox="1"/>
          <p:nvPr/>
        </p:nvSpPr>
        <p:spPr>
          <a:xfrm>
            <a:off x="837689" y="410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목표 및 분석 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CBD4F-2C69-43D6-93C0-4CDE91993F44}"/>
              </a:ext>
            </a:extLst>
          </p:cNvPr>
          <p:cNvSpPr txBox="1"/>
          <p:nvPr/>
        </p:nvSpPr>
        <p:spPr>
          <a:xfrm>
            <a:off x="673919" y="4335360"/>
            <a:ext cx="3940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데이터 산업 현황</a:t>
            </a:r>
            <a:r>
              <a:rPr lang="en-US" altLang="ko-KR" dirty="0"/>
              <a:t> </a:t>
            </a:r>
            <a:r>
              <a:rPr lang="ko-KR" altLang="en-US" dirty="0"/>
              <a:t>및 방향성 분석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주요 </a:t>
            </a:r>
            <a:r>
              <a:rPr lang="en-US" altLang="ko-KR" dirty="0"/>
              <a:t>ETL </a:t>
            </a:r>
            <a:r>
              <a:rPr lang="ko-KR" altLang="en-US" dirty="0"/>
              <a:t>솔루션 개발 기업 분석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현 </a:t>
            </a:r>
            <a:r>
              <a:rPr lang="en-US" altLang="ko-KR" dirty="0" err="1"/>
              <a:t>iShark</a:t>
            </a:r>
            <a:r>
              <a:rPr lang="en-US" altLang="ko-KR" dirty="0"/>
              <a:t> Web viewer </a:t>
            </a:r>
            <a:r>
              <a:rPr lang="ko-KR" altLang="en-US" dirty="0"/>
              <a:t>분석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뉴 아이디어 도출</a:t>
            </a:r>
            <a:r>
              <a:rPr lang="en-US" altLang="ko-KR" dirty="0"/>
              <a:t>(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스토리보드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 </a:t>
            </a:r>
            <a:r>
              <a:rPr lang="ko-KR" altLang="en-US" dirty="0"/>
              <a:t>참고자료</a:t>
            </a:r>
            <a:r>
              <a:rPr lang="en-US" altLang="ko-KR" dirty="0"/>
              <a:t>: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트렌드</a:t>
            </a:r>
            <a:r>
              <a:rPr lang="en-US" altLang="ko-KR" dirty="0"/>
              <a:t>, </a:t>
            </a:r>
            <a:r>
              <a:rPr lang="ko-KR" altLang="en-US" dirty="0" err="1"/>
              <a:t>뉴모피즘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B35BC9-9D49-4DFC-95E6-148B888997AF}"/>
              </a:ext>
            </a:extLst>
          </p:cNvPr>
          <p:cNvGrpSpPr/>
          <p:nvPr/>
        </p:nvGrpSpPr>
        <p:grpSpPr>
          <a:xfrm>
            <a:off x="772585" y="1181629"/>
            <a:ext cx="7555432" cy="1227293"/>
            <a:chOff x="943807" y="2402541"/>
            <a:chExt cx="7555432" cy="12272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47A62D-16DF-4B3C-982A-0BC6BAAA88BD}"/>
                </a:ext>
              </a:extLst>
            </p:cNvPr>
            <p:cNvSpPr txBox="1"/>
            <p:nvPr/>
          </p:nvSpPr>
          <p:spPr>
            <a:xfrm>
              <a:off x="943807" y="2706504"/>
              <a:ext cx="7555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타기업의 </a:t>
              </a:r>
              <a:r>
                <a:rPr lang="en-US" altLang="ko-KR" dirty="0"/>
                <a:t>Web Viewer</a:t>
              </a:r>
              <a:r>
                <a:rPr lang="ko-KR" altLang="en-US" dirty="0"/>
                <a:t>를 분석하여</a:t>
              </a:r>
              <a:endParaRPr lang="en-US" altLang="ko-KR" dirty="0"/>
            </a:p>
            <a:p>
              <a:r>
                <a:rPr lang="ko-KR" altLang="en-US" dirty="0"/>
                <a:t>복잡하지 않고</a:t>
              </a:r>
              <a:r>
                <a:rPr lang="en-US" altLang="ko-KR" dirty="0"/>
                <a:t>,</a:t>
              </a:r>
              <a:r>
                <a:rPr lang="ko-KR" altLang="en-US" dirty="0"/>
                <a:t> 직관적인 요소 등을 수용한 </a:t>
              </a:r>
              <a:r>
                <a:rPr lang="en-US" altLang="ko-KR" dirty="0"/>
                <a:t>UI</a:t>
              </a:r>
              <a:r>
                <a:rPr lang="ko-KR" altLang="en-US" dirty="0"/>
                <a:t>를 제공하는 </a:t>
              </a:r>
              <a:r>
                <a:rPr lang="en-US" altLang="ko-KR" dirty="0" err="1"/>
                <a:t>iShark</a:t>
              </a:r>
              <a:r>
                <a:rPr lang="ko-KR" altLang="en-US" dirty="0"/>
                <a:t> </a:t>
              </a:r>
              <a:r>
                <a:rPr lang="en-US" altLang="ko-KR" dirty="0"/>
                <a:t>Web Viewer</a:t>
              </a:r>
              <a:r>
                <a:rPr lang="ko-KR" altLang="en-US" dirty="0"/>
                <a:t>를 기획하고자 함</a:t>
              </a:r>
              <a:endParaRPr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05F6B-1A61-4C04-9C2F-EC1058CE5E59}"/>
                </a:ext>
              </a:extLst>
            </p:cNvPr>
            <p:cNvSpPr txBox="1"/>
            <p:nvPr/>
          </p:nvSpPr>
          <p:spPr>
            <a:xfrm>
              <a:off x="1057835" y="24025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기획의도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920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8E43F-2658-4214-AED8-2A954FDF13B8}"/>
              </a:ext>
            </a:extLst>
          </p:cNvPr>
          <p:cNvSpPr txBox="1"/>
          <p:nvPr/>
        </p:nvSpPr>
        <p:spPr>
          <a:xfrm>
            <a:off x="103909" y="311727"/>
            <a:ext cx="15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PowerCenter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3BE25-A4A5-4D25-8A9D-C43D10633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1"/>
          <a:stretch/>
        </p:blipFill>
        <p:spPr>
          <a:xfrm>
            <a:off x="369885" y="3458933"/>
            <a:ext cx="5533336" cy="2910693"/>
          </a:xfrm>
          <a:prstGeom prst="rect">
            <a:avLst/>
          </a:prstGeom>
        </p:spPr>
      </p:pic>
      <p:pic>
        <p:nvPicPr>
          <p:cNvPr id="13316" name="Picture 4" descr="New Project Analysis">
            <a:extLst>
              <a:ext uri="{FF2B5EF4-FFF2-40B4-BE49-F238E27FC236}">
                <a16:creationId xmlns:a16="http://schemas.microsoft.com/office/drawing/2014/main" id="{10120C04-1CE7-4DC4-B462-B4562EE55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5" y="681059"/>
            <a:ext cx="5538758" cy="27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atient Admission Information">
            <a:extLst>
              <a:ext uri="{FF2B5EF4-FFF2-40B4-BE49-F238E27FC236}">
                <a16:creationId xmlns:a16="http://schemas.microsoft.com/office/drawing/2014/main" id="{7F8B3FD4-AEEB-45D9-8B1F-19BE150DC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36" y="2855806"/>
            <a:ext cx="5538758" cy="27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Data Preparation">
            <a:extLst>
              <a:ext uri="{FF2B5EF4-FFF2-40B4-BE49-F238E27FC236}">
                <a16:creationId xmlns:a16="http://schemas.microsoft.com/office/drawing/2014/main" id="{3617D38E-7A97-48B7-94D0-37FBFEBC2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36" y="77932"/>
            <a:ext cx="5538758" cy="27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50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8E43F-2658-4214-AED8-2A954FDF13B8}"/>
              </a:ext>
            </a:extLst>
          </p:cNvPr>
          <p:cNvSpPr txBox="1"/>
          <p:nvPr/>
        </p:nvSpPr>
        <p:spPr>
          <a:xfrm>
            <a:off x="103909" y="311727"/>
            <a:ext cx="15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PowerCenter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63BE25-A4A5-4D25-8A9D-C43D10633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1"/>
          <a:stretch/>
        </p:blipFill>
        <p:spPr>
          <a:xfrm>
            <a:off x="856102" y="893619"/>
            <a:ext cx="10192807" cy="53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6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B027F18-B69C-4227-8596-D3E4C525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7784A-5071-4296-A285-31845A3D9CB6}"/>
              </a:ext>
            </a:extLst>
          </p:cNvPr>
          <p:cNvSpPr txBox="1"/>
          <p:nvPr/>
        </p:nvSpPr>
        <p:spPr>
          <a:xfrm>
            <a:off x="406459" y="353290"/>
            <a:ext cx="85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7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9AA0E3D-DCD6-4D19-BDB9-F65924E0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D2A28-BA2C-450E-8D61-41E842FAFA32}"/>
              </a:ext>
            </a:extLst>
          </p:cNvPr>
          <p:cNvSpPr txBox="1"/>
          <p:nvPr/>
        </p:nvSpPr>
        <p:spPr>
          <a:xfrm>
            <a:off x="406459" y="353290"/>
            <a:ext cx="85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Talend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26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7B2AF-D4E9-46A1-8AE4-F04425ED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0" y="0"/>
            <a:ext cx="6691317" cy="35795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C6F818-93CC-4448-8E79-D03B56CAA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8"/>
          <a:stretch/>
        </p:blipFill>
        <p:spPr>
          <a:xfrm>
            <a:off x="4549051" y="2992581"/>
            <a:ext cx="7425369" cy="3683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9439C2-492D-409D-AF70-981E3E781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59" y="3877647"/>
            <a:ext cx="4428037" cy="2798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A9583F-7476-4F85-A2A4-0424DAA07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97" y="39080"/>
            <a:ext cx="4735662" cy="295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76268-2DEC-456D-80FB-6824F7CA6760}"/>
              </a:ext>
            </a:extLst>
          </p:cNvPr>
          <p:cNvSpPr txBox="1"/>
          <p:nvPr/>
        </p:nvSpPr>
        <p:spPr>
          <a:xfrm>
            <a:off x="406459" y="353290"/>
            <a:ext cx="85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Talend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1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F5AECCE-1F2B-40B9-AB12-52D31BF6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428" y="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nalyser, Pixel Perfect Reporting, Dashboards, Extenal plug ins, Custom dashboard">
            <a:extLst>
              <a:ext uri="{FF2B5EF4-FFF2-40B4-BE49-F238E27FC236}">
                <a16:creationId xmlns:a16="http://schemas.microsoft.com/office/drawing/2014/main" id="{12D254E4-65BF-43BE-A0AE-6E743A4B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1" y="1785505"/>
            <a:ext cx="10364461" cy="475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3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7D6F51B-DA54-4609-ADEF-30CDF2EF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1" y="517365"/>
            <a:ext cx="4014752" cy="3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9DE3180-FDD7-43B8-BE69-728DAEF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56" y="803355"/>
            <a:ext cx="4965698" cy="37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694D58D-00B1-4B91-8A5F-B3F6D001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87" y="3336402"/>
            <a:ext cx="4318069" cy="32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2B5EA-6DBA-485A-BFEC-623E2C79A99F}"/>
              </a:ext>
            </a:extLst>
          </p:cNvPr>
          <p:cNvSpPr txBox="1"/>
          <p:nvPr/>
        </p:nvSpPr>
        <p:spPr>
          <a:xfrm>
            <a:off x="124691" y="148033"/>
            <a:ext cx="10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Pentaho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46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6BEEB5-D50D-40AA-9C0E-B5F03CC2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129571"/>
            <a:ext cx="8992120" cy="41618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DF3066-9DA3-45DD-9277-5868F03F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25" y="4372456"/>
            <a:ext cx="8992120" cy="23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8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8927817-6535-4F2A-8A32-A5129EAB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0" y="299393"/>
            <a:ext cx="9157855" cy="3717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E1200-6F2F-4349-93A8-DECF99E2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466" y="3231977"/>
            <a:ext cx="7421544" cy="33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6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B95647-D01A-4C9B-BB8E-7ABB6631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6" y="880826"/>
            <a:ext cx="5195278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163558-C10C-4725-AA2F-C58E2AF42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58" y="880826"/>
            <a:ext cx="6234842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753CD-0C33-450D-8836-DED80258C37C}"/>
              </a:ext>
            </a:extLst>
          </p:cNvPr>
          <p:cNvSpPr txBox="1"/>
          <p:nvPr/>
        </p:nvSpPr>
        <p:spPr>
          <a:xfrm>
            <a:off x="662651" y="510693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workflow </a:t>
            </a:r>
            <a:r>
              <a:rPr lang="ko-KR" altLang="en-US" dirty="0"/>
              <a:t>주기 설정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AFF03-AC7C-4935-84DB-9E2772B95C0E}"/>
              </a:ext>
            </a:extLst>
          </p:cNvPr>
          <p:cNvSpPr txBox="1"/>
          <p:nvPr/>
        </p:nvSpPr>
        <p:spPr>
          <a:xfrm>
            <a:off x="6889831" y="5106938"/>
            <a:ext cx="4238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스케줄러에서 </a:t>
            </a:r>
            <a:r>
              <a:rPr lang="en-US" altLang="ko-KR" dirty="0"/>
              <a:t>workflow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366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9C008-EF0A-4D12-93C4-B2784DFC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69" y="0"/>
            <a:ext cx="539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3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986EF-F72A-4A66-99F8-D615EB6C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50" y="841425"/>
            <a:ext cx="8313496" cy="5175150"/>
          </a:xfrm>
          <a:prstGeom prst="rect">
            <a:avLst/>
          </a:prstGeom>
        </p:spPr>
      </p:pic>
      <p:pic>
        <p:nvPicPr>
          <p:cNvPr id="7170" name="Picture 2" descr="아이폰 알람 설정 방법을 정리해보았습니다.(ios 10) : 네이버 블로그">
            <a:extLst>
              <a:ext uri="{FF2B5EF4-FFF2-40B4-BE49-F238E27FC236}">
                <a16:creationId xmlns:a16="http://schemas.microsoft.com/office/drawing/2014/main" id="{33B0BBD9-6268-4961-812C-00B44A12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0276" y="445509"/>
            <a:ext cx="313372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55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A25679-6433-43F0-A095-514865D1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4" b="3966"/>
          <a:stretch/>
        </p:blipFill>
        <p:spPr>
          <a:xfrm>
            <a:off x="231493" y="-138896"/>
            <a:ext cx="9931078" cy="658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1AEE7-6190-4548-B998-1614A62E26C4}"/>
              </a:ext>
            </a:extLst>
          </p:cNvPr>
          <p:cNvSpPr txBox="1"/>
          <p:nvPr/>
        </p:nvSpPr>
        <p:spPr>
          <a:xfrm>
            <a:off x="2283107" y="571263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모니터링 부분</a:t>
            </a:r>
          </a:p>
        </p:txBody>
      </p:sp>
    </p:spTree>
    <p:extLst>
      <p:ext uri="{BB962C8B-B14F-4D97-AF65-F5344CB8AC3E}">
        <p14:creationId xmlns:p14="http://schemas.microsoft.com/office/powerpoint/2010/main" val="287745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58C5-4606-40E8-953C-81D9318B17E9}"/>
              </a:ext>
            </a:extLst>
          </p:cNvPr>
          <p:cNvSpPr txBox="1"/>
          <p:nvPr/>
        </p:nvSpPr>
        <p:spPr>
          <a:xfrm>
            <a:off x="1229360" y="1625600"/>
            <a:ext cx="698287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에이전트 웹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전체적인 </a:t>
            </a:r>
            <a:r>
              <a:rPr lang="ko-KR" altLang="en-US" dirty="0" err="1"/>
              <a:t>미니맵</a:t>
            </a:r>
            <a:br>
              <a:rPr lang="en-US" altLang="ko-KR" dirty="0"/>
            </a:br>
            <a:r>
              <a:rPr lang="ko-KR" altLang="en-US" dirty="0"/>
              <a:t>화면 밖으로 노드가 나가더라도 확인할 수 있도록 함</a:t>
            </a:r>
            <a:r>
              <a:rPr lang="en-US" altLang="ko-KR" dirty="0"/>
              <a:t>(like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자동</a:t>
            </a:r>
            <a:r>
              <a:rPr lang="en-US" altLang="ko-KR" dirty="0"/>
              <a:t>/</a:t>
            </a:r>
            <a:r>
              <a:rPr lang="ko-KR" altLang="en-US" dirty="0"/>
              <a:t>수동 정렬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자동</a:t>
            </a:r>
            <a:r>
              <a:rPr lang="en-US" altLang="ko-KR" dirty="0"/>
              <a:t>: </a:t>
            </a:r>
            <a:r>
              <a:rPr lang="ko-KR" altLang="en-US" dirty="0"/>
              <a:t>위급 상황일 것 같으면 가까이 옴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수동</a:t>
            </a:r>
            <a:r>
              <a:rPr lang="en-US" altLang="ko-KR" dirty="0"/>
              <a:t>: </a:t>
            </a:r>
            <a:r>
              <a:rPr lang="ko-KR" altLang="en-US" dirty="0"/>
              <a:t>관리자가 직접 위치를 지정할 수 있도록 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유료</a:t>
            </a:r>
            <a:r>
              <a:rPr lang="en-US" altLang="ko-KR" dirty="0"/>
              <a:t>: </a:t>
            </a:r>
            <a:r>
              <a:rPr lang="ko-KR" altLang="en-US" dirty="0"/>
              <a:t>일부만 수동</a:t>
            </a:r>
            <a:r>
              <a:rPr lang="en-US" altLang="ko-KR" dirty="0"/>
              <a:t>, </a:t>
            </a:r>
            <a:r>
              <a:rPr lang="ko-KR" altLang="en-US" dirty="0"/>
              <a:t>나머진 자동으로 선택할 수 있도록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색상</a:t>
            </a:r>
            <a:br>
              <a:rPr lang="en-US" altLang="ko-KR" dirty="0"/>
            </a:br>
            <a:r>
              <a:rPr lang="ko-KR" altLang="en-US" dirty="0"/>
              <a:t>속도 측정</a:t>
            </a:r>
            <a:r>
              <a:rPr lang="en-US" altLang="ko-KR" dirty="0"/>
              <a:t>(</a:t>
            </a:r>
            <a:r>
              <a:rPr lang="ko-KR" altLang="en-US" dirty="0" err="1"/>
              <a:t>머신러닝</a:t>
            </a:r>
            <a:r>
              <a:rPr lang="ko-KR" altLang="en-US" dirty="0"/>
              <a:t> 기능 추가 여부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크기</a:t>
            </a:r>
            <a:br>
              <a:rPr lang="en-US" altLang="ko-KR" dirty="0"/>
            </a:br>
            <a:r>
              <a:rPr lang="en-US" altLang="ko-KR" dirty="0"/>
              <a:t>DB </a:t>
            </a:r>
            <a:r>
              <a:rPr lang="ko-KR" altLang="en-US" dirty="0"/>
              <a:t>규모에 따라서 크기 선정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가까이하면 간단한 설명 추가</a:t>
            </a:r>
            <a:r>
              <a:rPr lang="en-US" altLang="ko-KR" dirty="0"/>
              <a:t>(</a:t>
            </a:r>
            <a:r>
              <a:rPr lang="en-US" altLang="ko-KR" dirty="0" err="1"/>
              <a:t>os</a:t>
            </a:r>
            <a:r>
              <a:rPr lang="en-US" altLang="ko-KR" dirty="0"/>
              <a:t>, </a:t>
            </a:r>
            <a:r>
              <a:rPr lang="en-US" altLang="ko-KR" dirty="0" err="1"/>
              <a:t>ip</a:t>
            </a:r>
            <a:r>
              <a:rPr lang="en-US" altLang="ko-KR" dirty="0"/>
              <a:t>,</a:t>
            </a:r>
            <a:r>
              <a:rPr lang="ko-KR" altLang="en-US" dirty="0"/>
              <a:t> 에이전트 네임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84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B62AB9-8A11-497B-A9C3-29F511981208}"/>
              </a:ext>
            </a:extLst>
          </p:cNvPr>
          <p:cNvCxnSpPr>
            <a:cxnSpLocks/>
            <a:stCxn id="24" idx="1"/>
            <a:endCxn id="15" idx="6"/>
          </p:cNvCxnSpPr>
          <p:nvPr/>
        </p:nvCxnSpPr>
        <p:spPr>
          <a:xfrm flipH="1">
            <a:off x="7605200" y="1708968"/>
            <a:ext cx="1316957" cy="182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9C5BCE-747C-4CD9-A7E1-F068313ED835}"/>
              </a:ext>
            </a:extLst>
          </p:cNvPr>
          <p:cNvCxnSpPr>
            <a:cxnSpLocks/>
            <a:stCxn id="15" idx="1"/>
            <a:endCxn id="30" idx="5"/>
          </p:cNvCxnSpPr>
          <p:nvPr/>
        </p:nvCxnSpPr>
        <p:spPr>
          <a:xfrm flipH="1">
            <a:off x="6121456" y="3557191"/>
            <a:ext cx="1422288" cy="205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58914E-530B-4A6F-BD2D-10C8F16B2600}"/>
              </a:ext>
            </a:extLst>
          </p:cNvPr>
          <p:cNvCxnSpPr>
            <a:cxnSpLocks/>
            <a:stCxn id="15" idx="0"/>
            <a:endCxn id="21" idx="3"/>
          </p:cNvCxnSpPr>
          <p:nvPr/>
        </p:nvCxnSpPr>
        <p:spPr>
          <a:xfrm>
            <a:off x="7569200" y="3567735"/>
            <a:ext cx="1832502" cy="1811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0A71D8-E029-44C0-8DC2-5CFBFCE0C83D}"/>
              </a:ext>
            </a:extLst>
          </p:cNvPr>
          <p:cNvCxnSpPr>
            <a:cxnSpLocks/>
            <a:stCxn id="36" idx="6"/>
            <a:endCxn id="15" idx="3"/>
          </p:cNvCxnSpPr>
          <p:nvPr/>
        </p:nvCxnSpPr>
        <p:spPr>
          <a:xfrm>
            <a:off x="4583042" y="2819604"/>
            <a:ext cx="2960702" cy="68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821EE3-2DD7-4D5D-B7A3-50CDB841F827}"/>
              </a:ext>
            </a:extLst>
          </p:cNvPr>
          <p:cNvCxnSpPr>
            <a:cxnSpLocks/>
            <a:stCxn id="15" idx="4"/>
            <a:endCxn id="27" idx="0"/>
          </p:cNvCxnSpPr>
          <p:nvPr/>
        </p:nvCxnSpPr>
        <p:spPr>
          <a:xfrm flipH="1" flipV="1">
            <a:off x="5425856" y="1724891"/>
            <a:ext cx="2143344" cy="177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DF8E8CF-64E9-4054-9413-142ABA6F33AA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7605200" y="3531735"/>
            <a:ext cx="4022023" cy="56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E8F3017-FA24-4BB9-9C9F-712B76059E84}"/>
              </a:ext>
            </a:extLst>
          </p:cNvPr>
          <p:cNvCxnSpPr>
            <a:stCxn id="33" idx="6"/>
            <a:endCxn id="15" idx="2"/>
          </p:cNvCxnSpPr>
          <p:nvPr/>
        </p:nvCxnSpPr>
        <p:spPr>
          <a:xfrm flipV="1">
            <a:off x="4330944" y="3531735"/>
            <a:ext cx="3202256" cy="95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31F34E-FA1A-4587-99D6-716E56DAE3B7}"/>
              </a:ext>
            </a:extLst>
          </p:cNvPr>
          <p:cNvGrpSpPr/>
          <p:nvPr/>
        </p:nvGrpSpPr>
        <p:grpSpPr>
          <a:xfrm>
            <a:off x="7004423" y="2966958"/>
            <a:ext cx="1129554" cy="1129554"/>
            <a:chOff x="5531223" y="2665984"/>
            <a:chExt cx="1129554" cy="112955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8D31BD-F4A9-40E0-B5EF-626E7122B6E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60000" y="3194761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86F110-068F-4297-9D0A-7FCC3C787181}"/>
                </a:ext>
              </a:extLst>
            </p:cNvPr>
            <p:cNvSpPr/>
            <p:nvPr/>
          </p:nvSpPr>
          <p:spPr>
            <a:xfrm>
              <a:off x="5531223" y="2665984"/>
              <a:ext cx="1129554" cy="112955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Center Node</a:t>
              </a:r>
              <a:endParaRPr lang="ko-KR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57F03A-63CC-4F66-9CB8-C77F701A7712}"/>
              </a:ext>
            </a:extLst>
          </p:cNvPr>
          <p:cNvGrpSpPr/>
          <p:nvPr/>
        </p:nvGrpSpPr>
        <p:grpSpPr>
          <a:xfrm>
            <a:off x="11062446" y="3835400"/>
            <a:ext cx="1129554" cy="522224"/>
            <a:chOff x="9734116" y="3574288"/>
            <a:chExt cx="1129554" cy="52222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AA8F22-BE7A-4E4B-BD22-D2DDBFCBE4D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0298893" y="3799400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69EBFA-B0A2-4E82-B977-06EE0D5ABAC7}"/>
                </a:ext>
              </a:extLst>
            </p:cNvPr>
            <p:cNvSpPr/>
            <p:nvPr/>
          </p:nvSpPr>
          <p:spPr>
            <a:xfrm>
              <a:off x="9734116" y="3574288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tmpAgent1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CDB236-5668-4B75-9F82-0A9DCAC731F1}"/>
              </a:ext>
            </a:extLst>
          </p:cNvPr>
          <p:cNvGrpSpPr/>
          <p:nvPr/>
        </p:nvGrpSpPr>
        <p:grpSpPr>
          <a:xfrm>
            <a:off x="8797890" y="5118846"/>
            <a:ext cx="1129554" cy="522224"/>
            <a:chOff x="7671216" y="5135581"/>
            <a:chExt cx="1129554" cy="52222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1AB1104-AB7E-4159-931E-4F0188D54CC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264484" y="5385437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44A45C-9C1B-4299-B724-5CF019CEBC32}"/>
                </a:ext>
              </a:extLst>
            </p:cNvPr>
            <p:cNvSpPr/>
            <p:nvPr/>
          </p:nvSpPr>
          <p:spPr>
            <a:xfrm>
              <a:off x="7671216" y="5135581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tmpAgent5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B47570-E9A3-4125-B842-07961B3FF39D}"/>
              </a:ext>
            </a:extLst>
          </p:cNvPr>
          <p:cNvGrpSpPr/>
          <p:nvPr/>
        </p:nvGrpSpPr>
        <p:grpSpPr>
          <a:xfrm>
            <a:off x="8382836" y="1422400"/>
            <a:ext cx="1129554" cy="522224"/>
            <a:chOff x="8210116" y="1016000"/>
            <a:chExt cx="1129554" cy="52222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C47BFD5-2F9D-427A-B45A-A686A84D9222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738893" y="124111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904DAA-A349-4879-AAF1-247ADBC4F34B}"/>
                </a:ext>
              </a:extLst>
            </p:cNvPr>
            <p:cNvSpPr/>
            <p:nvPr/>
          </p:nvSpPr>
          <p:spPr>
            <a:xfrm>
              <a:off x="8210116" y="1016000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tmpAgent0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B2DD3D-765E-4CE3-B899-A897C7C4BEE9}"/>
              </a:ext>
            </a:extLst>
          </p:cNvPr>
          <p:cNvGrpSpPr/>
          <p:nvPr/>
        </p:nvGrpSpPr>
        <p:grpSpPr>
          <a:xfrm>
            <a:off x="4861079" y="1427779"/>
            <a:ext cx="1129554" cy="522224"/>
            <a:chOff x="4688359" y="1021379"/>
            <a:chExt cx="1129554" cy="52222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C538791-E788-49E2-B5FA-0331B47E7C11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217136" y="1246491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96D7077-2C87-41D5-ACB3-900B6BC2F541}"/>
                </a:ext>
              </a:extLst>
            </p:cNvPr>
            <p:cNvSpPr/>
            <p:nvPr/>
          </p:nvSpPr>
          <p:spPr>
            <a:xfrm>
              <a:off x="4688359" y="1021379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tmpAgent3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40B9080-D8F3-489D-8996-F062E6337415}"/>
              </a:ext>
            </a:extLst>
          </p:cNvPr>
          <p:cNvGrpSpPr/>
          <p:nvPr/>
        </p:nvGrpSpPr>
        <p:grpSpPr>
          <a:xfrm>
            <a:off x="5531223" y="5379958"/>
            <a:ext cx="1129554" cy="522224"/>
            <a:chOff x="4643536" y="4729181"/>
            <a:chExt cx="1129554" cy="52222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C4D9F07-ACE2-4716-A250-2031C269017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172313" y="4953834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173464-74E9-422B-91A4-E80322768936}"/>
                </a:ext>
              </a:extLst>
            </p:cNvPr>
            <p:cNvSpPr/>
            <p:nvPr/>
          </p:nvSpPr>
          <p:spPr>
            <a:xfrm>
              <a:off x="4643536" y="4729181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tmpAgent6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0B54BC-04AA-4EDB-8F69-0479712A8A30}"/>
              </a:ext>
            </a:extLst>
          </p:cNvPr>
          <p:cNvGrpSpPr/>
          <p:nvPr/>
        </p:nvGrpSpPr>
        <p:grpSpPr>
          <a:xfrm>
            <a:off x="3730167" y="4220746"/>
            <a:ext cx="1129554" cy="522224"/>
            <a:chOff x="2327476" y="4206957"/>
            <a:chExt cx="1129554" cy="52222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60DE9F-4B70-404A-B648-748DAEF5E35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856253" y="4432069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905763-B9CA-46DA-A7FD-A6EEC7330642}"/>
                </a:ext>
              </a:extLst>
            </p:cNvPr>
            <p:cNvSpPr/>
            <p:nvPr/>
          </p:nvSpPr>
          <p:spPr>
            <a:xfrm>
              <a:off x="2327476" y="4206957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tmpAgent4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10BF5F-31B5-4CBC-9D22-BED29A114D2C}"/>
              </a:ext>
            </a:extLst>
          </p:cNvPr>
          <p:cNvGrpSpPr/>
          <p:nvPr/>
        </p:nvGrpSpPr>
        <p:grpSpPr>
          <a:xfrm>
            <a:off x="3982265" y="2558492"/>
            <a:ext cx="1129554" cy="522224"/>
            <a:chOff x="2327476" y="2058894"/>
            <a:chExt cx="1129554" cy="52222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23621B5-BA35-480A-8EA1-2B263BA4F51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856253" y="228400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0113FB4-1843-4DBF-94AC-EAA6F329302D}"/>
                </a:ext>
              </a:extLst>
            </p:cNvPr>
            <p:cNvSpPr/>
            <p:nvPr/>
          </p:nvSpPr>
          <p:spPr>
            <a:xfrm>
              <a:off x="2327476" y="2058894"/>
              <a:ext cx="1129554" cy="5222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tmpAgent2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EE2C493-8A0B-4110-9F67-454DC4DAEB14}"/>
              </a:ext>
            </a:extLst>
          </p:cNvPr>
          <p:cNvGrpSpPr/>
          <p:nvPr/>
        </p:nvGrpSpPr>
        <p:grpSpPr>
          <a:xfrm>
            <a:off x="9554359" y="4742970"/>
            <a:ext cx="1440000" cy="1440000"/>
            <a:chOff x="9716134" y="4659246"/>
            <a:chExt cx="1440000" cy="14400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0F38D58-A690-4C97-9836-CE5D3AC03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6134" y="4659246"/>
              <a:ext cx="1440000" cy="144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BF0A663-6119-42FB-B475-30F26382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5095" y="5029200"/>
              <a:ext cx="1322080" cy="700092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12C2F3-AF0F-414D-B018-13B8C18A6C70}"/>
              </a:ext>
            </a:extLst>
          </p:cNvPr>
          <p:cNvSpPr/>
          <p:nvPr/>
        </p:nvSpPr>
        <p:spPr>
          <a:xfrm>
            <a:off x="11168856" y="3429000"/>
            <a:ext cx="1005287" cy="2011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17173F-95BC-42D3-9A81-E9753B7081EE}"/>
              </a:ext>
            </a:extLst>
          </p:cNvPr>
          <p:cNvGrpSpPr/>
          <p:nvPr/>
        </p:nvGrpSpPr>
        <p:grpSpPr>
          <a:xfrm>
            <a:off x="1020501" y="991705"/>
            <a:ext cx="10150998" cy="5335930"/>
            <a:chOff x="91122" y="548377"/>
            <a:chExt cx="10150998" cy="53359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90EFB2-85E6-4607-A73D-2578E71F226C}"/>
                </a:ext>
              </a:extLst>
            </p:cNvPr>
            <p:cNvSpPr/>
            <p:nvPr/>
          </p:nvSpPr>
          <p:spPr>
            <a:xfrm>
              <a:off x="91122" y="548377"/>
              <a:ext cx="2224723" cy="533592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AB60335-8E2F-4293-B3BB-E1219D723998}"/>
                </a:ext>
              </a:extLst>
            </p:cNvPr>
            <p:cNvSpPr/>
            <p:nvPr/>
          </p:nvSpPr>
          <p:spPr>
            <a:xfrm>
              <a:off x="91122" y="548378"/>
              <a:ext cx="10150998" cy="53359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4541D5-B67D-40D3-B333-47C8D739AEC3}"/>
              </a:ext>
            </a:extLst>
          </p:cNvPr>
          <p:cNvGrpSpPr/>
          <p:nvPr/>
        </p:nvGrpSpPr>
        <p:grpSpPr>
          <a:xfrm>
            <a:off x="1087108" y="3704627"/>
            <a:ext cx="2033145" cy="369332"/>
            <a:chOff x="1225697" y="3429000"/>
            <a:chExt cx="2033145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790E09-6BAA-4294-B8A0-060A76E38694}"/>
                </a:ext>
              </a:extLst>
            </p:cNvPr>
            <p:cNvSpPr txBox="1"/>
            <p:nvPr/>
          </p:nvSpPr>
          <p:spPr>
            <a:xfrm>
              <a:off x="2612511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수동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EEE774A-3066-4539-B441-92A5151BF7A5}"/>
                </a:ext>
              </a:extLst>
            </p:cNvPr>
            <p:cNvGrpSpPr/>
            <p:nvPr/>
          </p:nvGrpSpPr>
          <p:grpSpPr>
            <a:xfrm>
              <a:off x="1860640" y="3448684"/>
              <a:ext cx="763260" cy="329964"/>
              <a:chOff x="1676438" y="3366753"/>
              <a:chExt cx="763260" cy="32996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2362251-2B0A-4DA1-9A65-7C3E3A60E013}"/>
                  </a:ext>
                </a:extLst>
              </p:cNvPr>
              <p:cNvSpPr/>
              <p:nvPr/>
            </p:nvSpPr>
            <p:spPr>
              <a:xfrm>
                <a:off x="1676438" y="3366753"/>
                <a:ext cx="763260" cy="3299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9709371-81EE-4BFD-8D63-CB071C283911}"/>
                  </a:ext>
                </a:extLst>
              </p:cNvPr>
              <p:cNvSpPr/>
              <p:nvPr/>
            </p:nvSpPr>
            <p:spPr>
              <a:xfrm>
                <a:off x="1724619" y="3403544"/>
                <a:ext cx="225792" cy="25638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BABF83-9B42-49AE-90E2-EB9C2454EB99}"/>
                </a:ext>
              </a:extLst>
            </p:cNvPr>
            <p:cNvSpPr txBox="1"/>
            <p:nvPr/>
          </p:nvSpPr>
          <p:spPr>
            <a:xfrm>
              <a:off x="1225697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자동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483753C-E583-4B6B-B21A-108B744D1F91}"/>
              </a:ext>
            </a:extLst>
          </p:cNvPr>
          <p:cNvGrpSpPr/>
          <p:nvPr/>
        </p:nvGrpSpPr>
        <p:grpSpPr>
          <a:xfrm>
            <a:off x="1083861" y="3162941"/>
            <a:ext cx="1908066" cy="369332"/>
            <a:chOff x="1083861" y="3294532"/>
            <a:chExt cx="1908066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6181E7-83A3-47C6-9003-63D2D0CF6108}"/>
                </a:ext>
              </a:extLst>
            </p:cNvPr>
            <p:cNvSpPr txBox="1"/>
            <p:nvPr/>
          </p:nvSpPr>
          <p:spPr>
            <a:xfrm>
              <a:off x="1083861" y="329453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색상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0D932ED-3698-4292-A1C1-A268A7938F5E}"/>
                </a:ext>
              </a:extLst>
            </p:cNvPr>
            <p:cNvSpPr/>
            <p:nvPr/>
          </p:nvSpPr>
          <p:spPr>
            <a:xfrm>
              <a:off x="1722052" y="3313598"/>
              <a:ext cx="1269875" cy="33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자동   </a:t>
              </a: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  V</a:t>
              </a:r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10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FB666C-58BB-486A-9B79-6881D6FE0F4F}"/>
              </a:ext>
            </a:extLst>
          </p:cNvPr>
          <p:cNvSpPr txBox="1"/>
          <p:nvPr/>
        </p:nvSpPr>
        <p:spPr>
          <a:xfrm>
            <a:off x="315191" y="802746"/>
            <a:ext cx="65711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ko-KR" altLang="en-US" dirty="0"/>
              <a:t> 트랜드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비밀번호 없이 바로 로그인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UX </a:t>
            </a:r>
            <a:r>
              <a:rPr lang="ko-KR" altLang="en-US" dirty="0"/>
              <a:t>활용하기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다크모드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모바일기기</a:t>
            </a:r>
            <a:r>
              <a:rPr lang="en-US" altLang="ko-KR" dirty="0"/>
              <a:t>) </a:t>
            </a:r>
            <a:r>
              <a:rPr lang="ko-KR" altLang="en-US" dirty="0"/>
              <a:t>여러 제스처 활성화 </a:t>
            </a:r>
            <a:r>
              <a:rPr lang="en-US" altLang="ko-KR" dirty="0"/>
              <a:t>&lt; </a:t>
            </a:r>
            <a:r>
              <a:rPr lang="ko-KR" altLang="en-US" dirty="0" err="1"/>
              <a:t>가까운미래</a:t>
            </a:r>
            <a:r>
              <a:rPr lang="ko-KR" altLang="en-US" dirty="0"/>
              <a:t> 당위성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접이식 디스플레이 활용방안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121E7-DC8D-4211-AEB5-252CA54445DF}"/>
              </a:ext>
            </a:extLst>
          </p:cNvPr>
          <p:cNvSpPr txBox="1"/>
          <p:nvPr/>
        </p:nvSpPr>
        <p:spPr>
          <a:xfrm>
            <a:off x="553621" y="5526917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디자인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국내분류 코드</a:t>
            </a:r>
            <a:r>
              <a:rPr lang="en-US" altLang="ko-KR" dirty="0"/>
              <a:t>: H4333S(</a:t>
            </a:r>
            <a:r>
              <a:rPr lang="ko-KR" altLang="en-US" dirty="0"/>
              <a:t>화상디자인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딱히 </a:t>
            </a:r>
            <a:r>
              <a:rPr lang="ko-KR" altLang="en-US" dirty="0" err="1"/>
              <a:t>봐둘</a:t>
            </a:r>
            <a:r>
              <a:rPr lang="ko-KR" altLang="en-US" dirty="0"/>
              <a:t> 것 없음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00138-DF8E-41DE-96D7-35DBE43B76CB}"/>
              </a:ext>
            </a:extLst>
          </p:cNvPr>
          <p:cNvSpPr txBox="1"/>
          <p:nvPr/>
        </p:nvSpPr>
        <p:spPr>
          <a:xfrm>
            <a:off x="315190" y="3700764"/>
            <a:ext cx="875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https://www.wedesignx.com/dschool/adobe-2021-uxui-design-trend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D634D-76C1-416A-A874-36CCA9A3CEF9}"/>
              </a:ext>
            </a:extLst>
          </p:cNvPr>
          <p:cNvSpPr txBox="1"/>
          <p:nvPr/>
        </p:nvSpPr>
        <p:spPr>
          <a:xfrm>
            <a:off x="315190" y="4106226"/>
            <a:ext cx="875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https://brunch.co.kr/@cliche-cliche/32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D06E5-A229-47E0-A8F7-8F05FAF8FDB9}"/>
              </a:ext>
            </a:extLst>
          </p:cNvPr>
          <p:cNvSpPr txBox="1"/>
          <p:nvPr/>
        </p:nvSpPr>
        <p:spPr>
          <a:xfrm>
            <a:off x="449713" y="3221320"/>
            <a:ext cx="6198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i="0" dirty="0">
                <a:solidFill>
                  <a:srgbClr val="000000"/>
                </a:solidFill>
                <a:effectLst/>
                <a:latin typeface="Chivo"/>
              </a:rPr>
              <a:t>2021 UX/UI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Chivo"/>
              </a:rPr>
              <a:t>디자인 트렌드</a:t>
            </a:r>
          </a:p>
        </p:txBody>
      </p:sp>
    </p:spTree>
    <p:extLst>
      <p:ext uri="{BB962C8B-B14F-4D97-AF65-F5344CB8AC3E}">
        <p14:creationId xmlns:p14="http://schemas.microsoft.com/office/powerpoint/2010/main" val="141343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A5F18-B664-4311-9F87-5B618C1A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6" y="-95052"/>
            <a:ext cx="6973273" cy="4791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1CFD1-F161-4575-87C4-8C971D4A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8" y="3218942"/>
            <a:ext cx="659222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6B2E3B3B-3772-4A04-B489-21AB1562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30649"/>
              </p:ext>
            </p:extLst>
          </p:nvPr>
        </p:nvGraphicFramePr>
        <p:xfrm>
          <a:off x="1146773" y="1270000"/>
          <a:ext cx="9898453" cy="390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791">
                  <a:extLst>
                    <a:ext uri="{9D8B030D-6E8A-4147-A177-3AD203B41FA5}">
                      <a16:colId xmlns:a16="http://schemas.microsoft.com/office/drawing/2014/main" val="1892221950"/>
                    </a:ext>
                  </a:extLst>
                </a:gridCol>
                <a:gridCol w="1710871">
                  <a:extLst>
                    <a:ext uri="{9D8B030D-6E8A-4147-A177-3AD203B41FA5}">
                      <a16:colId xmlns:a16="http://schemas.microsoft.com/office/drawing/2014/main" val="1212237908"/>
                    </a:ext>
                  </a:extLst>
                </a:gridCol>
                <a:gridCol w="4093791">
                  <a:extLst>
                    <a:ext uri="{9D8B030D-6E8A-4147-A177-3AD203B41FA5}">
                      <a16:colId xmlns:a16="http://schemas.microsoft.com/office/drawing/2014/main" val="43243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외산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2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TeraStream</a:t>
                      </a:r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TeraOne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데이터스트림즈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DataStage/</a:t>
                      </a:r>
                    </a:p>
                    <a:p>
                      <a:pPr algn="ctr" latinLnBrk="1"/>
                      <a:r>
                        <a:rPr lang="en-US" altLang="ko-KR" dirty="0"/>
                        <a:t>Infosphere Information Server</a:t>
                      </a:r>
                    </a:p>
                    <a:p>
                      <a:pPr algn="ctr" latinLnBrk="1"/>
                      <a:r>
                        <a:rPr lang="en-US" altLang="ko-KR" dirty="0"/>
                        <a:t>IBM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05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Mesim</a:t>
                      </a:r>
                      <a:r>
                        <a:rPr lang="en-US" altLang="ko-KR" dirty="0"/>
                        <a:t> Indigo ESB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메타빌드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PowerCenter</a:t>
                      </a:r>
                    </a:p>
                    <a:p>
                      <a:pPr algn="ctr" latinLnBrk="1"/>
                      <a:r>
                        <a:rPr lang="en-US" altLang="ko-KR" dirty="0"/>
                        <a:t>Informatica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00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InnoQuartz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이노트리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Talend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23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Flamingo</a:t>
                      </a:r>
                    </a:p>
                    <a:p>
                      <a:pPr algn="ctr" latinLnBrk="1"/>
                      <a:r>
                        <a:rPr lang="ko-KR" altLang="en-US" sz="2000" b="1" dirty="0" err="1"/>
                        <a:t>엑셈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SQL Sever Integrated Services(SSIS)</a:t>
                      </a:r>
                    </a:p>
                    <a:p>
                      <a:pPr algn="ctr" latinLnBrk="1"/>
                      <a:r>
                        <a:rPr lang="en-US" altLang="ko-KR" dirty="0"/>
                        <a:t>MS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5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Pentaho</a:t>
                      </a:r>
                    </a:p>
                    <a:p>
                      <a:pPr algn="ctr" latinLnBrk="1"/>
                      <a:r>
                        <a:rPr lang="en-US" altLang="ko-KR" dirty="0"/>
                        <a:t>Hitachi Vantara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46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77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A4C3841-61BE-40F2-835C-08D7A4321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153" y="85486"/>
            <a:ext cx="5715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9CFFD0F-5D43-4434-B0E7-94DA1DBE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7" y="2019493"/>
            <a:ext cx="5715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E3EEB27-B1BE-4606-9EF9-72849DB9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64" y="3255192"/>
            <a:ext cx="5715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D7D2A-5CEF-474E-8980-1819DF53E8A1}"/>
              </a:ext>
            </a:extLst>
          </p:cNvPr>
          <p:cNvSpPr txBox="1"/>
          <p:nvPr/>
        </p:nvSpPr>
        <p:spPr>
          <a:xfrm>
            <a:off x="127570" y="108065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 </a:t>
            </a:r>
            <a:r>
              <a:rPr lang="ko-KR" altLang="en-US" dirty="0" err="1"/>
              <a:t>데이터스트림즈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44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D5902F2-D16A-489C-BA10-E3A863EF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9" y="290672"/>
            <a:ext cx="6026728" cy="62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D7D2A-5CEF-474E-8980-1819DF53E8A1}"/>
              </a:ext>
            </a:extLst>
          </p:cNvPr>
          <p:cNvSpPr txBox="1"/>
          <p:nvPr/>
        </p:nvSpPr>
        <p:spPr>
          <a:xfrm>
            <a:off x="127570" y="108065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 </a:t>
            </a:r>
            <a:r>
              <a:rPr lang="ko-KR" altLang="en-US" dirty="0" err="1"/>
              <a:t>데이터스트림즈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14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9F0AA8-F5B0-48A1-8B4A-F1DD48020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DD64B-534B-4916-A978-8B32FAF78AC7}"/>
              </a:ext>
            </a:extLst>
          </p:cNvPr>
          <p:cNvSpPr txBox="1"/>
          <p:nvPr/>
        </p:nvSpPr>
        <p:spPr>
          <a:xfrm>
            <a:off x="456793" y="14710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</a:t>
            </a:r>
            <a:r>
              <a:rPr lang="ko-KR" altLang="en-US" dirty="0" err="1"/>
              <a:t>데이터스트림즈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12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4AD5C-2AED-4575-9AE9-529E1D38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7" y="1061028"/>
            <a:ext cx="8428490" cy="45458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17BFE9-7951-42F7-B8CF-0E740C345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603" b="8921"/>
          <a:stretch/>
        </p:blipFill>
        <p:spPr>
          <a:xfrm>
            <a:off x="8369046" y="757865"/>
            <a:ext cx="1999066" cy="5922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EE25F6-8D14-49B6-A16F-1CC7313C9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03" b="8921"/>
          <a:stretch/>
        </p:blipFill>
        <p:spPr>
          <a:xfrm>
            <a:off x="10192934" y="757864"/>
            <a:ext cx="1999066" cy="5922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543ED-1E12-46FD-9CD6-AA54531269AF}"/>
              </a:ext>
            </a:extLst>
          </p:cNvPr>
          <p:cNvSpPr txBox="1"/>
          <p:nvPr/>
        </p:nvSpPr>
        <p:spPr>
          <a:xfrm>
            <a:off x="280555" y="35544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indigo </a:t>
            </a:r>
            <a:r>
              <a:rPr lang="en-US" altLang="ko-KR" dirty="0" err="1"/>
              <a:t>esb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70616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F2F"/>
      </a:dk2>
      <a:lt2>
        <a:srgbClr val="F2F3F0"/>
      </a:lt2>
      <a:accent1>
        <a:srgbClr val="5F30E8"/>
      </a:accent1>
      <a:accent2>
        <a:srgbClr val="1A38D5"/>
      </a:accent2>
      <a:accent3>
        <a:srgbClr val="2996E7"/>
      </a:accent3>
      <a:accent4>
        <a:srgbClr val="15BFC0"/>
      </a:accent4>
      <a:accent5>
        <a:srgbClr val="23C582"/>
      </a:accent5>
      <a:accent6>
        <a:srgbClr val="16C634"/>
      </a:accent6>
      <a:hlink>
        <a:srgbClr val="349C83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557</Words>
  <Application>Microsoft Office PowerPoint</Application>
  <PresentationFormat>와이드스크린</PresentationFormat>
  <Paragraphs>121</Paragraphs>
  <Slides>34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Chivo</vt:lpstr>
      <vt:lpstr>Microsoft GothicNeo</vt:lpstr>
      <vt:lpstr>맑은 고딕</vt:lpstr>
      <vt:lpstr>Arial</vt:lpstr>
      <vt:lpstr>BrushVTI</vt:lpstr>
      <vt:lpstr>Office 테마</vt:lpstr>
      <vt:lpstr>iShark Web Viewer Benchamarking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혜정 유</dc:creator>
  <cp:lastModifiedBy>혜정 유</cp:lastModifiedBy>
  <cp:revision>60</cp:revision>
  <dcterms:created xsi:type="dcterms:W3CDTF">2021-05-17T00:03:40Z</dcterms:created>
  <dcterms:modified xsi:type="dcterms:W3CDTF">2021-05-20T09:10:16Z</dcterms:modified>
</cp:coreProperties>
</file>